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9601200" cx="73152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3D27E04-16CD-4B75-9776-F9E5F4E9CE93}">
  <a:tblStyle styleId="{23D27E04-16CD-4B75-9776-F9E5F4E9CE9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9003312-0372-42C3-84F9-317167909014}"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4.xml"/><Relationship Id="rId22" Type="http://schemas.openxmlformats.org/officeDocument/2006/relationships/font" Target="fonts/PlusJakartaSansMedium-boldItalic.fntdata"/><Relationship Id="rId10" Type="http://schemas.openxmlformats.org/officeDocument/2006/relationships/slide" Target="slides/slide3.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b0b3f0d59_0_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b0b3f0d59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3b0b3f0d59_0_45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3b0b3f0d59_0_4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3b0b3f0d59_0_46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3b0b3f0d59_0_4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3b0b3f0d59_0_47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3b0b3f0d59_0_4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3b0b3f0d59_0_48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3b0b3f0d59_0_4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nk360/resources/American-Indian-Removal-Video" TargetMode="External"/><Relationship Id="rId6" Type="http://schemas.openxmlformats.org/officeDocument/2006/relationships/hyperlink" Target="https://americanindian.si.edu/nk360/removal#makesensePag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nk360/removal-cherokee/resisting-removal.html#section-1" TargetMode="External"/><Relationship Id="rId6" Type="http://schemas.openxmlformats.org/officeDocument/2006/relationships/hyperlink" Target="https://americanindian.si.edu/nk360/removal-cherokee/resisting-removal.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history.com/articles/trail-of-tears-conditions-cherokee" TargetMode="External"/><Relationship Id="rId6" Type="http://schemas.openxmlformats.org/officeDocument/2006/relationships/hyperlink" Target="https://www.c-span.org/classroom/document/?9749" TargetMode="External"/><Relationship Id="rId7" Type="http://schemas.openxmlformats.org/officeDocument/2006/relationships/hyperlink" Target="https://americanindian.si.edu/nk360/removal-cherokee/reflections.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neh.gov/article/trails-tears-plural-what-we-dont-know-about-indian-removal" TargetMode="External"/><Relationship Id="rId6" Type="http://schemas.openxmlformats.org/officeDocument/2006/relationships/hyperlink" Target="https://americanindian.si.edu/nk360/removal-six-nations/index.cshtm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graphicFrame>
        <p:nvGraphicFramePr>
          <p:cNvPr id="99" name="Google Shape;99;p25"/>
          <p:cNvGraphicFramePr/>
          <p:nvPr/>
        </p:nvGraphicFramePr>
        <p:xfrm>
          <a:off x="441450" y="1575388"/>
          <a:ext cx="3000000" cy="3000000"/>
        </p:xfrm>
        <a:graphic>
          <a:graphicData uri="http://schemas.openxmlformats.org/drawingml/2006/table">
            <a:tbl>
              <a:tblPr>
                <a:noFill/>
                <a:tableStyleId>{23D27E04-16CD-4B75-9776-F9E5F4E9CE93}</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What is important context to review before learning about the Trail of Tears?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Indian Removal Act of 1830:</a:t>
                      </a:r>
                      <a:r>
                        <a:rPr b="1" lang="en" sz="1200">
                          <a:solidFill>
                            <a:schemeClr val="dk1"/>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i="1" lang="en" sz="1200">
                          <a:solidFill>
                            <a:schemeClr val="dk1"/>
                          </a:solidFill>
                          <a:latin typeface="Inter"/>
                          <a:ea typeface="Inter"/>
                          <a:cs typeface="Inter"/>
                          <a:sym typeface="Inter"/>
                        </a:rPr>
                        <a:t>Worcester v. Georgia </a:t>
                      </a:r>
                      <a:r>
                        <a:rPr lang="en" sz="1200">
                          <a:solidFill>
                            <a:schemeClr val="dk1"/>
                          </a:solidFill>
                          <a:latin typeface="Inter"/>
                          <a:ea typeface="Inter"/>
                          <a:cs typeface="Inter"/>
                          <a:sym typeface="Inter"/>
                        </a:rPr>
                        <a:t>1832: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What are significant characteristics to know about the Cherokee Nation prior to the Trail of Tears?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Which president enforced Indian Removal and how were those involved affected?</a:t>
                      </a:r>
                      <a:endParaRPr b="1"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Using the map, answer the following questions:</a:t>
                      </a:r>
                      <a:endParaRPr sz="1200">
                        <a:solidFill>
                          <a:schemeClr val="dk1"/>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AutoNum type="alphaLcPeriod"/>
                      </a:pPr>
                      <a:r>
                        <a:rPr lang="en" sz="1200">
                          <a:solidFill>
                            <a:schemeClr val="dk1"/>
                          </a:solidFill>
                          <a:highlight>
                            <a:schemeClr val="lt1"/>
                          </a:highlight>
                          <a:latin typeface="Inter"/>
                          <a:ea typeface="Inter"/>
                          <a:cs typeface="Inter"/>
                          <a:sym typeface="Inter"/>
                        </a:rPr>
                        <a:t>Locate the northern route. How does it compare with the other main routes? What advantages and what disadvantages might the northern route have?</a:t>
                      </a:r>
                      <a:r>
                        <a:rPr b="1" lang="en" sz="1200">
                          <a:solidFill>
                            <a:schemeClr val="dk1"/>
                          </a:solidFill>
                          <a:highlight>
                            <a:schemeClr val="lt1"/>
                          </a:highlight>
                          <a:latin typeface="Inter"/>
                          <a:ea typeface="Inter"/>
                          <a:cs typeface="Inter"/>
                          <a:sym typeface="Inter"/>
                        </a:rPr>
                        <a:t>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9144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AutoNum type="alphaLcPeriod"/>
                      </a:pPr>
                      <a:r>
                        <a:rPr lang="en" sz="1200">
                          <a:solidFill>
                            <a:schemeClr val="dk1"/>
                          </a:solidFill>
                          <a:highlight>
                            <a:schemeClr val="lt1"/>
                          </a:highlight>
                          <a:latin typeface="Inter"/>
                          <a:ea typeface="Inter"/>
                          <a:cs typeface="Inter"/>
                          <a:sym typeface="Inter"/>
                        </a:rPr>
                        <a:t>The largest group of Cherokees left Tennessee in the late fall of 1838, followed the northern route, and arrived in Indian Territory in March. What problems do you think they might have encountered on the journey?</a:t>
                      </a:r>
                      <a:r>
                        <a:rPr b="1" lang="en" sz="1200">
                          <a:solidFill>
                            <a:schemeClr val="dk1"/>
                          </a:solidFill>
                          <a:highlight>
                            <a:schemeClr val="lt1"/>
                          </a:highlight>
                          <a:latin typeface="Inter"/>
                          <a:ea typeface="Inter"/>
                          <a:cs typeface="Inter"/>
                          <a:sym typeface="Inter"/>
                        </a:rPr>
                        <a:t>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Say-it-in-Six: What was Rebecca Neugin’s experience on the Trail of Tears?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00" name="Google Shape;100;p2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Trail of Tears</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03550" y="220497"/>
            <a:ext cx="1008511" cy="418200"/>
          </a:xfrm>
          <a:prstGeom prst="rect">
            <a:avLst/>
          </a:prstGeom>
          <a:noFill/>
          <a:ln>
            <a:noFill/>
          </a:ln>
        </p:spPr>
      </p:pic>
      <p:sp>
        <p:nvSpPr>
          <p:cNvPr id="102" name="Google Shape;102;p25"/>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8967271"/>
            <a:ext cx="431174" cy="431174"/>
          </a:xfrm>
          <a:prstGeom prst="rect">
            <a:avLst/>
          </a:prstGeom>
          <a:noFill/>
          <a:ln>
            <a:noFill/>
          </a:ln>
        </p:spPr>
      </p:pic>
      <p:sp>
        <p:nvSpPr>
          <p:cNvPr id="104" name="Google Shape;104;p25"/>
          <p:cNvSpPr txBox="1"/>
          <p:nvPr/>
        </p:nvSpPr>
        <p:spPr>
          <a:xfrm>
            <a:off x="5533766" y="9091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25"/>
          <p:cNvSpPr txBox="1"/>
          <p:nvPr/>
        </p:nvSpPr>
        <p:spPr>
          <a:xfrm>
            <a:off x="2966288" y="9091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1" name="Google Shape;111;p26"/>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WebQuest: The Trail of Tears and Indigenous Resistance</a:t>
            </a:r>
            <a:endParaRPr sz="1400">
              <a:solidFill>
                <a:schemeClr val="dk1"/>
              </a:solidFill>
              <a:latin typeface="Halant"/>
              <a:ea typeface="Halant"/>
              <a:cs typeface="Halant"/>
              <a:sym typeface="Halant"/>
            </a:endParaRPr>
          </a:p>
        </p:txBody>
      </p:sp>
      <p:pic>
        <p:nvPicPr>
          <p:cNvPr id="112" name="Google Shape;112;p26"/>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13" name="Google Shape;113;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4" name="Google Shape;114;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5" name="Google Shape;115;p26"/>
          <p:cNvSpPr txBox="1"/>
          <p:nvPr/>
        </p:nvSpPr>
        <p:spPr>
          <a:xfrm>
            <a:off x="388282" y="1322475"/>
            <a:ext cx="6538800" cy="6439200"/>
          </a:xfrm>
          <a:prstGeom prst="rect">
            <a:avLst/>
          </a:prstGeom>
          <a:noFill/>
          <a:ln>
            <a:noFill/>
          </a:ln>
        </p:spPr>
        <p:txBody>
          <a:bodyPr anchorCtr="0" anchor="t" bIns="86450" lIns="86450" spcFirstLastPara="1" rIns="86450" wrap="square" tIns="86450">
            <a:spAutoFit/>
          </a:bodyPr>
          <a:lstStyle/>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Introduction</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lang="en" sz="1100">
                <a:solidFill>
                  <a:schemeClr val="dk1"/>
                </a:solidFill>
                <a:latin typeface="Halant"/>
                <a:ea typeface="Halant"/>
                <a:cs typeface="Halant"/>
                <a:sym typeface="Halant"/>
              </a:rPr>
              <a:t>The Trail of Tears was a forced relocation of thousands of Indigenous peoples from their ancestral homelands to designated territories west of the Mississippi River. This tragic event was a result of U.S. government policies aimed at removing Native American nations to make way for white settlement. Despite immense hardship, Indigenous communities resisted removal in various ways, showcasing resilience and determination. Through this WebQuest, you will explore the causes, experiences, and lasting effects of the Trail of Tears, as well as the diverse forms of Indigenous resistance.</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Task</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lang="en" sz="1100">
                <a:solidFill>
                  <a:schemeClr val="dk1"/>
                </a:solidFill>
                <a:latin typeface="Halant"/>
                <a:ea typeface="Halant"/>
                <a:cs typeface="Halant"/>
                <a:sym typeface="Halant"/>
              </a:rPr>
              <a:t>Your objective is to investigate the Trail of Tears and Indigenous resistance to removal. You will work through a series of questions to guide your research, helping you understand the policies that led to removal, the hardships faced by Indigenous nations, and the ways they fought to defend their lands and sovereignty.</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Introduction:</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sz="1100">
              <a:solidFill>
                <a:schemeClr val="dk1"/>
              </a:solidFill>
              <a:latin typeface="Halant"/>
              <a:ea typeface="Halant"/>
              <a:cs typeface="Halant"/>
              <a:sym typeface="Halant"/>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If you and your family were told you had to leave your home and go live somewhere far away, how would you react?</a:t>
            </a:r>
            <a:endParaRPr sz="1100">
              <a:solidFill>
                <a:schemeClr val="dk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Watch the video called </a:t>
            </a:r>
            <a:r>
              <a:rPr lang="en" sz="1100" u="sng">
                <a:solidFill>
                  <a:schemeClr val="accent5"/>
                </a:solidFill>
                <a:latin typeface="Inter"/>
                <a:ea typeface="Inter"/>
                <a:cs typeface="Inter"/>
                <a:sym typeface="Inter"/>
                <a:hlinkClick r:id="rId5">
                  <a:extLst>
                    <a:ext uri="{A12FA001-AC4F-418D-AE19-62706E023703}">
                      <ahyp:hlinkClr val="tx"/>
                    </a:ext>
                  </a:extLst>
                </a:hlinkClick>
              </a:rPr>
              <a:t>American Indian Removal: Does it Make Sense?</a:t>
            </a:r>
            <a:r>
              <a:rPr b="1" lang="en" sz="1100">
                <a:solidFill>
                  <a:schemeClr val="accent1"/>
                </a:solidFill>
                <a:latin typeface="Inter"/>
                <a:ea typeface="Inter"/>
                <a:cs typeface="Inter"/>
                <a:sym typeface="Inter"/>
              </a:rPr>
              <a:t> </a:t>
            </a:r>
            <a:r>
              <a:rPr lang="en" sz="1100">
                <a:solidFill>
                  <a:schemeClr val="dk1"/>
                </a:solidFill>
                <a:latin typeface="Inter"/>
                <a:ea typeface="Inter"/>
                <a:cs typeface="Inter"/>
                <a:sym typeface="Inter"/>
              </a:rPr>
              <a:t>Did the students say anything that resonated with you?</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View the</a:t>
            </a:r>
            <a:r>
              <a:rPr lang="en" sz="1100">
                <a:solidFill>
                  <a:schemeClr val="accent1"/>
                </a:solidFill>
                <a:latin typeface="Inter"/>
                <a:ea typeface="Inter"/>
                <a:cs typeface="Inter"/>
                <a:sym typeface="Inter"/>
              </a:rPr>
              <a:t> </a:t>
            </a:r>
            <a:r>
              <a:rPr lang="en" sz="1100" u="sng">
                <a:solidFill>
                  <a:schemeClr val="hlink"/>
                </a:solidFill>
                <a:latin typeface="Inter"/>
                <a:ea typeface="Inter"/>
                <a:cs typeface="Inter"/>
                <a:sym typeface="Inter"/>
                <a:hlinkClick r:id="rId6"/>
              </a:rPr>
              <a:t>“Native Nations Removed West, 1817-58” Map</a:t>
            </a:r>
            <a:r>
              <a:rPr lang="en" sz="1100">
                <a:solidFill>
                  <a:schemeClr val="dk1"/>
                </a:solidFill>
                <a:latin typeface="Inter"/>
                <a:ea typeface="Inter"/>
                <a:cs typeface="Inter"/>
                <a:sym typeface="Inter"/>
              </a:rPr>
              <a:t>. What do you notice and wonder?</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Notice: </a:t>
            </a:r>
            <a:endParaRPr b="1" sz="1100">
              <a:solidFill>
                <a:schemeClr val="accent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Wonder:</a:t>
            </a:r>
            <a:r>
              <a:rPr b="1" lang="en" sz="1100">
                <a:solidFill>
                  <a:schemeClr val="accent1"/>
                </a:solidFill>
                <a:latin typeface="Inter"/>
                <a:ea typeface="Inter"/>
                <a:cs typeface="Inter"/>
                <a:sym typeface="Inter"/>
              </a:rPr>
              <a:t>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1" name="Google Shape;121;p27"/>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WebQuest: The Trail of Tears and Indigenous Resistance</a:t>
            </a:r>
            <a:endParaRPr sz="1400">
              <a:solidFill>
                <a:schemeClr val="dk1"/>
              </a:solidFill>
              <a:latin typeface="Halant"/>
              <a:ea typeface="Halant"/>
              <a:cs typeface="Halant"/>
              <a:sym typeface="Halant"/>
            </a:endParaRPr>
          </a:p>
        </p:txBody>
      </p:sp>
      <p:pic>
        <p:nvPicPr>
          <p:cNvPr id="122" name="Google Shape;122;p27"/>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23" name="Google Shape;123;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4" name="Google Shape;124;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5" name="Google Shape;125;p27"/>
          <p:cNvSpPr txBox="1"/>
          <p:nvPr/>
        </p:nvSpPr>
        <p:spPr>
          <a:xfrm>
            <a:off x="388282" y="889469"/>
            <a:ext cx="6538800" cy="32223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Topic 1: Indigenous Resistance to Removal Policies</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View the Smithsonian’s “Resistance” </a:t>
            </a:r>
            <a:r>
              <a:rPr lang="en" sz="1100" u="sng">
                <a:solidFill>
                  <a:schemeClr val="hlink"/>
                </a:solidFill>
                <a:latin typeface="Inter"/>
                <a:ea typeface="Inter"/>
                <a:cs typeface="Inter"/>
                <a:sym typeface="Inter"/>
                <a:hlinkClick r:id="rId5"/>
              </a:rPr>
              <a:t>Video</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the status of the Cherokee people prior to removal?</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“Harassment Laws” of the late 1820s in Georgia?</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Using the sources provided in the Smithsonian's </a:t>
            </a:r>
            <a:r>
              <a:rPr lang="en" sz="1100" u="sng">
                <a:solidFill>
                  <a:schemeClr val="hlink"/>
                </a:solidFill>
                <a:latin typeface="Inter"/>
                <a:ea typeface="Inter"/>
                <a:cs typeface="Inter"/>
                <a:sym typeface="Inter"/>
                <a:hlinkClick r:id="rId6"/>
              </a:rPr>
              <a:t>Resistance to Removal</a:t>
            </a:r>
            <a:r>
              <a:rPr lang="en" sz="1100">
                <a:solidFill>
                  <a:schemeClr val="dk1"/>
                </a:solidFill>
                <a:latin typeface="Inter"/>
                <a:ea typeface="Inter"/>
                <a:cs typeface="Inter"/>
                <a:sym typeface="Inter"/>
              </a:rPr>
              <a:t> lesson, fill in the chart below. Use the arrows to click through the information. For each term/historical figure left, provide a brief description. Remember that Native Americans responded to removal policies in different ways—some chose </a:t>
            </a:r>
            <a:r>
              <a:rPr b="1" lang="en" sz="1100">
                <a:solidFill>
                  <a:schemeClr val="dk1"/>
                </a:solidFill>
                <a:latin typeface="Inter"/>
                <a:ea typeface="Inter"/>
                <a:cs typeface="Inter"/>
                <a:sym typeface="Inter"/>
              </a:rPr>
              <a:t>resistance</a:t>
            </a:r>
            <a:r>
              <a:rPr lang="en" sz="1100">
                <a:solidFill>
                  <a:schemeClr val="dk1"/>
                </a:solidFill>
                <a:latin typeface="Inter"/>
                <a:ea typeface="Inter"/>
                <a:cs typeface="Inter"/>
                <a:sym typeface="Inter"/>
              </a:rPr>
              <a:t> to protect their sovereignty, while others prioritized survival and </a:t>
            </a:r>
            <a:r>
              <a:rPr b="1" lang="en" sz="1100">
                <a:solidFill>
                  <a:schemeClr val="dk1"/>
                </a:solidFill>
                <a:latin typeface="Inter"/>
                <a:ea typeface="Inter"/>
                <a:cs typeface="Inter"/>
                <a:sym typeface="Inter"/>
              </a:rPr>
              <a:t>accommodation</a:t>
            </a:r>
            <a:r>
              <a:rPr lang="en" sz="1100">
                <a:solidFill>
                  <a:schemeClr val="dk1"/>
                </a:solidFill>
                <a:latin typeface="Inter"/>
                <a:ea typeface="Inter"/>
                <a:cs typeface="Inter"/>
                <a:sym typeface="Inter"/>
              </a:rPr>
              <a:t> to protect their people. In the final column, identify if the term/historical figure used resistance or accommodation and provide an explanation.</a:t>
            </a:r>
            <a:endParaRPr sz="1100">
              <a:solidFill>
                <a:schemeClr val="dk1"/>
              </a:solidFill>
              <a:latin typeface="Inter"/>
              <a:ea typeface="Inter"/>
              <a:cs typeface="Inter"/>
              <a:sym typeface="Inter"/>
            </a:endParaRPr>
          </a:p>
        </p:txBody>
      </p:sp>
      <p:graphicFrame>
        <p:nvGraphicFramePr>
          <p:cNvPr id="126" name="Google Shape;126;p27"/>
          <p:cNvGraphicFramePr/>
          <p:nvPr/>
        </p:nvGraphicFramePr>
        <p:xfrm>
          <a:off x="388282" y="4044486"/>
          <a:ext cx="3000000" cy="3000000"/>
        </p:xfrm>
        <a:graphic>
          <a:graphicData uri="http://schemas.openxmlformats.org/drawingml/2006/table">
            <a:tbl>
              <a:tblPr>
                <a:noFill/>
                <a:tableStyleId>{29003312-0372-42C3-84F9-317167909014}</a:tableStyleId>
              </a:tblPr>
              <a:tblGrid>
                <a:gridCol w="1399275"/>
                <a:gridCol w="2385700"/>
                <a:gridCol w="2753775"/>
              </a:tblGrid>
              <a:tr h="476850">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None/>
                      </a:pPr>
                      <a:r>
                        <a:rPr b="1" lang="en" sz="1100">
                          <a:latin typeface="Inter"/>
                          <a:ea typeface="Inter"/>
                          <a:cs typeface="Inter"/>
                          <a:sym typeface="Inter"/>
                        </a:rPr>
                        <a:t>Description</a:t>
                      </a:r>
                      <a:endParaRPr b="1" sz="1100">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None/>
                      </a:pPr>
                      <a:r>
                        <a:rPr b="1" lang="en" sz="1100">
                          <a:latin typeface="Inter"/>
                          <a:ea typeface="Inter"/>
                          <a:cs typeface="Inter"/>
                          <a:sym typeface="Inter"/>
                        </a:rPr>
                        <a:t>Resistance or Accommodation + Explanation</a:t>
                      </a:r>
                      <a:endParaRPr b="1" sz="1100">
                        <a:latin typeface="Inter"/>
                        <a:ea typeface="Inter"/>
                        <a:cs typeface="Inter"/>
                        <a:sym typeface="Inter"/>
                      </a:endParaRPr>
                    </a:p>
                  </a:txBody>
                  <a:tcPr marT="87275" marB="87275" marR="86050" marL="86050" anchor="ctr"/>
                </a:tc>
              </a:tr>
              <a:tr h="953700">
                <a:tc>
                  <a:txBody>
                    <a:bodyPr/>
                    <a:lstStyle/>
                    <a:p>
                      <a:pPr indent="0" lvl="0" marL="0" rtl="0" algn="ctr">
                        <a:spcBef>
                          <a:spcPts val="0"/>
                        </a:spcBef>
                        <a:spcAft>
                          <a:spcPts val="0"/>
                        </a:spcAft>
                        <a:buNone/>
                      </a:pPr>
                      <a:r>
                        <a:rPr b="1" lang="en" sz="1100">
                          <a:latin typeface="Inter"/>
                          <a:ea typeface="Inter"/>
                          <a:cs typeface="Inter"/>
                          <a:sym typeface="Inter"/>
                        </a:rPr>
                        <a:t>The Treaty of New Echota</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r h="953700">
                <a:tc>
                  <a:txBody>
                    <a:bodyPr/>
                    <a:lstStyle/>
                    <a:p>
                      <a:pPr indent="0" lvl="0" marL="0" rtl="0" algn="ctr">
                        <a:spcBef>
                          <a:spcPts val="0"/>
                        </a:spcBef>
                        <a:spcAft>
                          <a:spcPts val="0"/>
                        </a:spcAft>
                        <a:buNone/>
                      </a:pPr>
                      <a:r>
                        <a:rPr b="1" lang="en" sz="1100">
                          <a:latin typeface="Inter"/>
                          <a:ea typeface="Inter"/>
                          <a:cs typeface="Inter"/>
                          <a:sym typeface="Inter"/>
                        </a:rPr>
                        <a:t>The Treaty Party</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r h="953700">
                <a:tc>
                  <a:txBody>
                    <a:bodyPr/>
                    <a:lstStyle/>
                    <a:p>
                      <a:pPr indent="0" lvl="0" marL="0" rtl="0" algn="ctr">
                        <a:spcBef>
                          <a:spcPts val="0"/>
                        </a:spcBef>
                        <a:spcAft>
                          <a:spcPts val="0"/>
                        </a:spcAft>
                        <a:buNone/>
                      </a:pPr>
                      <a:r>
                        <a:rPr b="1" lang="en" sz="1100">
                          <a:latin typeface="Inter"/>
                          <a:ea typeface="Inter"/>
                          <a:cs typeface="Inter"/>
                          <a:sym typeface="Inter"/>
                        </a:rPr>
                        <a:t>Principal Chief John Ross</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r h="1031275">
                <a:tc>
                  <a:txBody>
                    <a:bodyPr/>
                    <a:lstStyle/>
                    <a:p>
                      <a:pPr indent="0" lvl="0" marL="0" rtl="0" algn="ctr">
                        <a:spcBef>
                          <a:spcPts val="0"/>
                        </a:spcBef>
                        <a:spcAft>
                          <a:spcPts val="0"/>
                        </a:spcAft>
                        <a:buNone/>
                      </a:pPr>
                      <a:r>
                        <a:rPr b="1" lang="en" sz="1100">
                          <a:latin typeface="Inter"/>
                          <a:ea typeface="Inter"/>
                          <a:cs typeface="Inter"/>
                          <a:sym typeface="Inter"/>
                        </a:rPr>
                        <a:t>The Protest Petition</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2" name="Google Shape;132;p28"/>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WebQuest: The Trail of Tears and Indigenous Resistance</a:t>
            </a:r>
            <a:endParaRPr sz="1800">
              <a:solidFill>
                <a:schemeClr val="dk1"/>
              </a:solidFill>
              <a:latin typeface="Plus Jakarta Sans Medium"/>
              <a:ea typeface="Plus Jakarta Sans Medium"/>
              <a:cs typeface="Plus Jakarta Sans Medium"/>
              <a:sym typeface="Plus Jakarta Sans Medium"/>
            </a:endParaRPr>
          </a:p>
        </p:txBody>
      </p:sp>
      <p:pic>
        <p:nvPicPr>
          <p:cNvPr id="133" name="Google Shape;133;p28"/>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34" name="Google Shape;134;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5" name="Google Shape;135;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6" name="Google Shape;136;p28"/>
          <p:cNvSpPr txBox="1"/>
          <p:nvPr/>
        </p:nvSpPr>
        <p:spPr>
          <a:xfrm>
            <a:off x="388282" y="889469"/>
            <a:ext cx="6538800" cy="3391500"/>
          </a:xfrm>
          <a:prstGeom prst="rect">
            <a:avLst/>
          </a:prstGeom>
          <a:noFill/>
          <a:ln>
            <a:noFill/>
          </a:ln>
        </p:spPr>
        <p:txBody>
          <a:bodyPr anchorCtr="0" anchor="t" bIns="86450" lIns="86450" spcFirstLastPara="1" rIns="86450" wrap="square" tIns="86450">
            <a:spAutoFit/>
          </a:bodyPr>
          <a:lstStyle/>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the links included, investigate the Trail of Tears and Indigenous Resistance and answer the questions that follow.</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Topic 2: Enduring the Trail of Tears</a:t>
            </a:r>
            <a:endParaRPr b="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Read the History article </a:t>
            </a:r>
            <a:r>
              <a:rPr lang="en" sz="1100" u="sng">
                <a:solidFill>
                  <a:schemeClr val="hlink"/>
                </a:solidFill>
                <a:latin typeface="Inter"/>
                <a:ea typeface="Inter"/>
                <a:cs typeface="Inter"/>
                <a:sym typeface="Inter"/>
                <a:hlinkClick r:id="rId5"/>
              </a:rPr>
              <a:t>“How Native Americans Struggled to Survive the Trail of Tears”</a:t>
            </a:r>
            <a:r>
              <a:rPr lang="en" sz="1100">
                <a:solidFill>
                  <a:schemeClr val="dk1"/>
                </a:solidFill>
                <a:latin typeface="Inter"/>
                <a:ea typeface="Inter"/>
                <a:cs typeface="Inter"/>
                <a:sym typeface="Inter"/>
              </a:rPr>
              <a:t> written by Christopher Klein.</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the journey differ for Native Americans who voluntarily relocated versus those who were forced to relocate by the U.S. military?</a:t>
            </a:r>
            <a:endParaRPr sz="1100">
              <a:solidFill>
                <a:schemeClr val="dk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weather affect the Indigenous people’s ability to survive the Trail of Tears throughout the forced migrations of 1838?</a:t>
            </a:r>
            <a:endParaRPr sz="1100">
              <a:solidFill>
                <a:schemeClr val="dk1"/>
              </a:solidFill>
              <a:latin typeface="Inter"/>
              <a:ea typeface="Inter"/>
              <a:cs typeface="Inter"/>
              <a:sym typeface="Inter"/>
            </a:endParaRPr>
          </a:p>
          <a:p>
            <a:pPr indent="0" lvl="0" marL="4318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
        <p:nvSpPr>
          <p:cNvPr id="137" name="Google Shape;137;p28"/>
          <p:cNvSpPr txBox="1"/>
          <p:nvPr/>
        </p:nvSpPr>
        <p:spPr>
          <a:xfrm>
            <a:off x="388282" y="5232031"/>
            <a:ext cx="6538800" cy="28836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Topic 3: Resilience and Legacy</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View C-SPAN’s </a:t>
            </a:r>
            <a:r>
              <a:rPr lang="en" sz="1100" u="sng">
                <a:solidFill>
                  <a:schemeClr val="accent5"/>
                </a:solidFill>
                <a:latin typeface="Inter"/>
                <a:ea typeface="Inter"/>
                <a:cs typeface="Inter"/>
                <a:sym typeface="Inter"/>
                <a:hlinkClick r:id="rId6">
                  <a:extLst>
                    <a:ext uri="{A12FA001-AC4F-418D-AE19-62706E023703}">
                      <ahyp:hlinkClr val="tx"/>
                    </a:ext>
                  </a:extLst>
                </a:hlinkClick>
              </a:rPr>
              <a:t>video</a:t>
            </a:r>
            <a:r>
              <a:rPr lang="en" sz="1100">
                <a:solidFill>
                  <a:schemeClr val="dk1"/>
                </a:solidFill>
                <a:latin typeface="Inter"/>
                <a:ea typeface="Inter"/>
                <a:cs typeface="Inter"/>
                <a:sym typeface="Inter"/>
              </a:rPr>
              <a:t> highlighting Chattanooga's history in the Trail of Tears. </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the significance of Ross’ Landing and the Tennessee River in the Trail of Tears?</a:t>
            </a:r>
            <a:br>
              <a:rPr lang="en" sz="1100">
                <a:solidFill>
                  <a:schemeClr val="dk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When asked about the Trail of Tears, how do the Cherokee view the Trail of Tears?</a:t>
            </a:r>
            <a:br>
              <a:rPr lang="en" sz="1100">
                <a:solidFill>
                  <a:schemeClr val="dk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Using the Smithsonian’s </a:t>
            </a:r>
            <a:r>
              <a:rPr lang="en" sz="1100" u="sng">
                <a:solidFill>
                  <a:schemeClr val="hlink"/>
                </a:solidFill>
                <a:latin typeface="Inter"/>
                <a:ea typeface="Inter"/>
                <a:cs typeface="Inter"/>
                <a:sym typeface="Inter"/>
                <a:hlinkClick r:id="rId7"/>
              </a:rPr>
              <a:t>Reflections</a:t>
            </a:r>
            <a:r>
              <a:rPr lang="en" sz="1100">
                <a:solidFill>
                  <a:schemeClr val="dk1"/>
                </a:solidFill>
                <a:latin typeface="Inter"/>
                <a:ea typeface="Inter"/>
                <a:cs typeface="Inter"/>
                <a:sym typeface="Inter"/>
              </a:rPr>
              <a:t> lesson: Discuss how the Cherokee have remained strong and continued to celebrate their culture throughout time.</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3" name="Google Shape;143;p29"/>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WebQuest: The Trail of Tears and Indigenous Resistance</a:t>
            </a:r>
            <a:endParaRPr sz="1800">
              <a:solidFill>
                <a:schemeClr val="dk1"/>
              </a:solidFill>
              <a:latin typeface="Plus Jakarta Sans Medium"/>
              <a:ea typeface="Plus Jakarta Sans Medium"/>
              <a:cs typeface="Plus Jakarta Sans Medium"/>
              <a:sym typeface="Plus Jakarta Sans Medium"/>
            </a:endParaRPr>
          </a:p>
        </p:txBody>
      </p:sp>
      <p:pic>
        <p:nvPicPr>
          <p:cNvPr id="144" name="Google Shape;144;p29"/>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45" name="Google Shape;145;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6" name="Google Shape;146;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7" name="Google Shape;147;p29"/>
          <p:cNvSpPr txBox="1"/>
          <p:nvPr/>
        </p:nvSpPr>
        <p:spPr>
          <a:xfrm>
            <a:off x="388282" y="1065869"/>
            <a:ext cx="6538800" cy="35610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Topic 4: Recognizing All Affected by Removal Policies</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Read the </a:t>
            </a:r>
            <a:r>
              <a:rPr lang="en" sz="1100" u="sng">
                <a:solidFill>
                  <a:schemeClr val="accent5"/>
                </a:solidFill>
                <a:latin typeface="Inter"/>
                <a:ea typeface="Inter"/>
                <a:cs typeface="Inter"/>
                <a:sym typeface="Inter"/>
                <a:hlinkClick r:id="rId5">
                  <a:extLst>
                    <a:ext uri="{A12FA001-AC4F-418D-AE19-62706E023703}">
                      <ahyp:hlinkClr val="tx"/>
                    </a:ext>
                  </a:extLst>
                </a:hlinkClick>
              </a:rPr>
              <a:t>blog</a:t>
            </a:r>
            <a:r>
              <a:rPr lang="en" sz="1100">
                <a:solidFill>
                  <a:schemeClr val="dk1"/>
                </a:solidFill>
                <a:latin typeface="Inter"/>
                <a:ea typeface="Inter"/>
                <a:cs typeface="Inter"/>
                <a:sym typeface="Inter"/>
              </a:rPr>
              <a:t> provided by the National Endowment for the Humanities, “Trail of Tears, Plural: What We Don’t Know About Indian Removal.”</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do narratives about Indian Removal usually focus on the Cherokee Nation?</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it important to recognize the effects of removal on all Indigenous nations east of the Mississippi River?</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Using the sources in the Smithsonian’s </a:t>
            </a:r>
            <a:r>
              <a:rPr lang="en" sz="1100" u="sng">
                <a:solidFill>
                  <a:schemeClr val="hlink"/>
                </a:solidFill>
                <a:latin typeface="Inter"/>
                <a:ea typeface="Inter"/>
                <a:cs typeface="Inter"/>
                <a:sym typeface="Inter"/>
                <a:hlinkClick r:id="rId6"/>
              </a:rPr>
              <a:t>Removal Avoidance Case Studies</a:t>
            </a:r>
            <a:r>
              <a:rPr lang="en" sz="1100">
                <a:solidFill>
                  <a:schemeClr val="dk1"/>
                </a:solidFill>
                <a:latin typeface="Inter"/>
                <a:ea typeface="Inter"/>
                <a:cs typeface="Inter"/>
                <a:sym typeface="Inter"/>
              </a:rPr>
              <a:t> fill in the chart below. For each tribe, discuss one example of strategy the tribe utilized to resist removal policies in the 1800s.</a:t>
            </a:r>
            <a:endParaRPr sz="1100">
              <a:solidFill>
                <a:schemeClr val="dk1"/>
              </a:solidFill>
              <a:latin typeface="Inter"/>
              <a:ea typeface="Inter"/>
              <a:cs typeface="Inter"/>
              <a:sym typeface="Inter"/>
            </a:endParaRPr>
          </a:p>
        </p:txBody>
      </p:sp>
      <p:graphicFrame>
        <p:nvGraphicFramePr>
          <p:cNvPr id="148" name="Google Shape;148;p29"/>
          <p:cNvGraphicFramePr/>
          <p:nvPr/>
        </p:nvGraphicFramePr>
        <p:xfrm>
          <a:off x="388282" y="4583262"/>
          <a:ext cx="3000000" cy="3000000"/>
        </p:xfrm>
        <a:graphic>
          <a:graphicData uri="http://schemas.openxmlformats.org/drawingml/2006/table">
            <a:tbl>
              <a:tblPr>
                <a:noFill/>
                <a:tableStyleId>{29003312-0372-42C3-84F9-317167909014}</a:tableStyleId>
              </a:tblPr>
              <a:tblGrid>
                <a:gridCol w="1533950"/>
                <a:gridCol w="5004775"/>
              </a:tblGrid>
              <a:tr h="363675">
                <a:tc>
                  <a:txBody>
                    <a:bodyPr/>
                    <a:lstStyle/>
                    <a:p>
                      <a:pPr indent="0" lvl="0" marL="0" rtl="0" algn="ctr">
                        <a:spcBef>
                          <a:spcPts val="0"/>
                        </a:spcBef>
                        <a:spcAft>
                          <a:spcPts val="0"/>
                        </a:spcAft>
                        <a:buNone/>
                      </a:pPr>
                      <a:r>
                        <a:rPr b="1" lang="en" sz="1100">
                          <a:latin typeface="Inter"/>
                          <a:ea typeface="Inter"/>
                          <a:cs typeface="Inter"/>
                          <a:sym typeface="Inter"/>
                        </a:rPr>
                        <a:t>Tribe</a:t>
                      </a:r>
                      <a:endParaRPr b="1" sz="1100">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None/>
                      </a:pPr>
                      <a:r>
                        <a:rPr b="1" lang="en" sz="1100">
                          <a:latin typeface="Inter"/>
                          <a:ea typeface="Inter"/>
                          <a:cs typeface="Inter"/>
                          <a:sym typeface="Inter"/>
                        </a:rPr>
                        <a:t>Strategies of Resistance and Accommodation to Removal Policies</a:t>
                      </a:r>
                      <a:endParaRPr b="1" sz="1100">
                        <a:latin typeface="Inter"/>
                        <a:ea typeface="Inter"/>
                        <a:cs typeface="Inter"/>
                        <a:sym typeface="Inter"/>
                      </a:endParaRPr>
                    </a:p>
                  </a:txBody>
                  <a:tcPr marT="87275" marB="87275" marR="86050" marL="86050" anchor="ctr"/>
                </a:tc>
              </a:tr>
              <a:tr h="359400">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Potawatomi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nchor="ctr"/>
                </a:tc>
              </a:tr>
              <a:tr h="28372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Seminole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a:p>
                  </a:txBody>
                  <a:tcPr marT="87275" marB="87275" marR="86050" marL="86050" anchor="ctr"/>
                </a:tc>
              </a:tr>
              <a:tr h="36367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Kickapoo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a:p>
                  </a:txBody>
                  <a:tcPr marT="87275" marB="87275" marR="86050" marL="86050" anchor="ctr"/>
                </a:tc>
              </a:tr>
              <a:tr h="36367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Shawnee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a:p>
                  </a:txBody>
                  <a:tcPr marT="87275" marB="87275" marR="86050" marL="86050" anchor="ctr"/>
                </a:tc>
              </a:tr>
              <a:tr h="36367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Eastern Cherokee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nchor="ct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